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85" r:id="rId5"/>
  </p:sldMasterIdLst>
  <p:notesMasterIdLst>
    <p:notesMasterId r:id="rId18"/>
  </p:notesMasterIdLst>
  <p:sldIdLst>
    <p:sldId id="278" r:id="rId6"/>
    <p:sldId id="273" r:id="rId7"/>
    <p:sldId id="279" r:id="rId8"/>
    <p:sldId id="272" r:id="rId9"/>
    <p:sldId id="284" r:id="rId10"/>
    <p:sldId id="282" r:id="rId11"/>
    <p:sldId id="283" r:id="rId12"/>
    <p:sldId id="257" r:id="rId13"/>
    <p:sldId id="258" r:id="rId14"/>
    <p:sldId id="260" r:id="rId15"/>
    <p:sldId id="26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FFFFF"/>
    <a:srgbClr val="A6A6A6"/>
    <a:srgbClr val="FFFF00"/>
    <a:srgbClr val="586EA6"/>
    <a:srgbClr val="81BCC7"/>
    <a:srgbClr val="80BBCA"/>
    <a:srgbClr val="92BE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500E3-3C98-09E3-CE70-4CF1BC244700}" v="62" dt="2019-08-14T14:12:42.044"/>
    <p1510:client id="{CFE0C333-750D-DCB6-C233-77053DDCAD39}" v="92" dt="2019-06-20T18:02:33.152"/>
  </p1510:revLst>
</p1510:revInfo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8C6DC-0159-42A2-B6D6-64508456E2E7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93CBD7B-C682-4B0B-AAE0-B354BEA463E1}">
      <dgm:prSet/>
      <dgm:spPr/>
      <dgm:t>
        <a:bodyPr/>
        <a:lstStyle/>
        <a:p>
          <a:r>
            <a:rPr lang="en-US"/>
            <a:t>Time Management</a:t>
          </a:r>
        </a:p>
      </dgm:t>
    </dgm:pt>
    <dgm:pt modelId="{07C2E0C8-253C-48D2-B20B-8B143D8B5411}" type="parTrans" cxnId="{714ECDBE-4871-4CEE-AB85-5725C8659249}">
      <dgm:prSet/>
      <dgm:spPr/>
      <dgm:t>
        <a:bodyPr/>
        <a:lstStyle/>
        <a:p>
          <a:endParaRPr lang="en-US"/>
        </a:p>
      </dgm:t>
    </dgm:pt>
    <dgm:pt modelId="{88C06743-3DAB-48F6-8963-4302E74E3ED6}" type="sibTrans" cxnId="{714ECDBE-4871-4CEE-AB85-5725C8659249}">
      <dgm:prSet/>
      <dgm:spPr/>
      <dgm:t>
        <a:bodyPr/>
        <a:lstStyle/>
        <a:p>
          <a:endParaRPr lang="en-US"/>
        </a:p>
      </dgm:t>
    </dgm:pt>
    <dgm:pt modelId="{5B4B0291-CCB4-46FA-9338-A5E9ABA34011}">
      <dgm:prSet/>
      <dgm:spPr/>
      <dgm:t>
        <a:bodyPr/>
        <a:lstStyle/>
        <a:p>
          <a:r>
            <a:rPr lang="en-US"/>
            <a:t>Keeping an agenda</a:t>
          </a:r>
        </a:p>
      </dgm:t>
    </dgm:pt>
    <dgm:pt modelId="{347B37B1-2B77-4915-B8ED-2440BD528DB2}" type="parTrans" cxnId="{C6B32D59-BB3F-438A-A914-363E9BC2CBC1}">
      <dgm:prSet/>
      <dgm:spPr/>
      <dgm:t>
        <a:bodyPr/>
        <a:lstStyle/>
        <a:p>
          <a:endParaRPr lang="en-US"/>
        </a:p>
      </dgm:t>
    </dgm:pt>
    <dgm:pt modelId="{8036A7D9-65AD-4368-AD29-9B8A3F13D5C4}" type="sibTrans" cxnId="{C6B32D59-BB3F-438A-A914-363E9BC2CBC1}">
      <dgm:prSet/>
      <dgm:spPr/>
      <dgm:t>
        <a:bodyPr/>
        <a:lstStyle/>
        <a:p>
          <a:endParaRPr lang="en-US"/>
        </a:p>
      </dgm:t>
    </dgm:pt>
    <dgm:pt modelId="{6B61F506-6EE4-4AA5-ADCB-E6B5256E067E}">
      <dgm:prSet/>
      <dgm:spPr/>
      <dgm:t>
        <a:bodyPr/>
        <a:lstStyle/>
        <a:p>
          <a:r>
            <a:rPr lang="en-US"/>
            <a:t>School Attendance</a:t>
          </a:r>
        </a:p>
      </dgm:t>
    </dgm:pt>
    <dgm:pt modelId="{92E10407-8726-47B8-AA3E-86FE224318A1}" type="parTrans" cxnId="{F50D18B7-B238-4998-94ED-77B89C531ADF}">
      <dgm:prSet/>
      <dgm:spPr/>
      <dgm:t>
        <a:bodyPr/>
        <a:lstStyle/>
        <a:p>
          <a:endParaRPr lang="en-US"/>
        </a:p>
      </dgm:t>
    </dgm:pt>
    <dgm:pt modelId="{FC9FF44B-8803-4EBA-9F0B-A230672E5C32}" type="sibTrans" cxnId="{F50D18B7-B238-4998-94ED-77B89C531ADF}">
      <dgm:prSet/>
      <dgm:spPr/>
      <dgm:t>
        <a:bodyPr/>
        <a:lstStyle/>
        <a:p>
          <a:endParaRPr lang="en-US"/>
        </a:p>
      </dgm:t>
    </dgm:pt>
    <dgm:pt modelId="{6F537008-22E1-4794-B3C8-6E3172A7398A}">
      <dgm:prSet/>
      <dgm:spPr/>
      <dgm:t>
        <a:bodyPr/>
        <a:lstStyle/>
        <a:p>
          <a:r>
            <a:rPr lang="en-US"/>
            <a:t>Management of Powerschool</a:t>
          </a:r>
        </a:p>
      </dgm:t>
    </dgm:pt>
    <dgm:pt modelId="{14A8EE67-BAAD-4809-8C32-E0E9CBEF761D}" type="parTrans" cxnId="{95B59DBD-DF6F-4EB5-9384-1D05E809D7C2}">
      <dgm:prSet/>
      <dgm:spPr/>
      <dgm:t>
        <a:bodyPr/>
        <a:lstStyle/>
        <a:p>
          <a:endParaRPr lang="en-US"/>
        </a:p>
      </dgm:t>
    </dgm:pt>
    <dgm:pt modelId="{1794D43E-027F-4C36-98C7-A8C700AC2CF1}" type="sibTrans" cxnId="{95B59DBD-DF6F-4EB5-9384-1D05E809D7C2}">
      <dgm:prSet/>
      <dgm:spPr/>
      <dgm:t>
        <a:bodyPr/>
        <a:lstStyle/>
        <a:p>
          <a:endParaRPr lang="en-US"/>
        </a:p>
      </dgm:t>
    </dgm:pt>
    <dgm:pt modelId="{3556FB44-FDD6-44F5-8D79-1FA4D769655B}" type="pres">
      <dgm:prSet presAssocID="{3848C6DC-0159-42A2-B6D6-64508456E2E7}" presName="vert0" presStyleCnt="0">
        <dgm:presLayoutVars>
          <dgm:dir/>
          <dgm:animOne val="branch"/>
          <dgm:animLvl val="lvl"/>
        </dgm:presLayoutVars>
      </dgm:prSet>
      <dgm:spPr/>
    </dgm:pt>
    <dgm:pt modelId="{A44AE2EE-E220-406C-8DA5-0FDDF53E284F}" type="pres">
      <dgm:prSet presAssocID="{593CBD7B-C682-4B0B-AAE0-B354BEA463E1}" presName="thickLine" presStyleLbl="alignNode1" presStyleIdx="0" presStyleCnt="4"/>
      <dgm:spPr/>
    </dgm:pt>
    <dgm:pt modelId="{C526D69C-9AD3-4170-BDC0-9E82A3924741}" type="pres">
      <dgm:prSet presAssocID="{593CBD7B-C682-4B0B-AAE0-B354BEA463E1}" presName="horz1" presStyleCnt="0"/>
      <dgm:spPr/>
    </dgm:pt>
    <dgm:pt modelId="{D77CD37D-3C99-4DB6-8321-C8C5DA78C15F}" type="pres">
      <dgm:prSet presAssocID="{593CBD7B-C682-4B0B-AAE0-B354BEA463E1}" presName="tx1" presStyleLbl="revTx" presStyleIdx="0" presStyleCnt="4"/>
      <dgm:spPr/>
    </dgm:pt>
    <dgm:pt modelId="{73CB51EF-1665-4535-A57F-7B6B2ADADB1F}" type="pres">
      <dgm:prSet presAssocID="{593CBD7B-C682-4B0B-AAE0-B354BEA463E1}" presName="vert1" presStyleCnt="0"/>
      <dgm:spPr/>
    </dgm:pt>
    <dgm:pt modelId="{C2C156DB-E531-408C-8145-B5FA55FED78C}" type="pres">
      <dgm:prSet presAssocID="{5B4B0291-CCB4-46FA-9338-A5E9ABA34011}" presName="thickLine" presStyleLbl="alignNode1" presStyleIdx="1" presStyleCnt="4"/>
      <dgm:spPr/>
    </dgm:pt>
    <dgm:pt modelId="{579D0A1A-6902-4F76-8E98-36E4ECE9675D}" type="pres">
      <dgm:prSet presAssocID="{5B4B0291-CCB4-46FA-9338-A5E9ABA34011}" presName="horz1" presStyleCnt="0"/>
      <dgm:spPr/>
    </dgm:pt>
    <dgm:pt modelId="{36403996-B716-4910-AB2B-E296C2F9A8E2}" type="pres">
      <dgm:prSet presAssocID="{5B4B0291-CCB4-46FA-9338-A5E9ABA34011}" presName="tx1" presStyleLbl="revTx" presStyleIdx="1" presStyleCnt="4"/>
      <dgm:spPr/>
    </dgm:pt>
    <dgm:pt modelId="{3A008271-532D-4972-81B4-0EFF18A06BD2}" type="pres">
      <dgm:prSet presAssocID="{5B4B0291-CCB4-46FA-9338-A5E9ABA34011}" presName="vert1" presStyleCnt="0"/>
      <dgm:spPr/>
    </dgm:pt>
    <dgm:pt modelId="{5E956B20-8526-4D8B-888F-A36997011B38}" type="pres">
      <dgm:prSet presAssocID="{6B61F506-6EE4-4AA5-ADCB-E6B5256E067E}" presName="thickLine" presStyleLbl="alignNode1" presStyleIdx="2" presStyleCnt="4"/>
      <dgm:spPr/>
    </dgm:pt>
    <dgm:pt modelId="{E1817B96-D5A2-4857-96D8-C1331005C29B}" type="pres">
      <dgm:prSet presAssocID="{6B61F506-6EE4-4AA5-ADCB-E6B5256E067E}" presName="horz1" presStyleCnt="0"/>
      <dgm:spPr/>
    </dgm:pt>
    <dgm:pt modelId="{BCC1007F-CC0F-4E28-A385-35542E24E50B}" type="pres">
      <dgm:prSet presAssocID="{6B61F506-6EE4-4AA5-ADCB-E6B5256E067E}" presName="tx1" presStyleLbl="revTx" presStyleIdx="2" presStyleCnt="4"/>
      <dgm:spPr/>
    </dgm:pt>
    <dgm:pt modelId="{5CDCE02D-ECDC-43AF-8FFF-4D136D37F34F}" type="pres">
      <dgm:prSet presAssocID="{6B61F506-6EE4-4AA5-ADCB-E6B5256E067E}" presName="vert1" presStyleCnt="0"/>
      <dgm:spPr/>
    </dgm:pt>
    <dgm:pt modelId="{E9FCDD91-1122-4933-B993-8E5542B14A8D}" type="pres">
      <dgm:prSet presAssocID="{6F537008-22E1-4794-B3C8-6E3172A7398A}" presName="thickLine" presStyleLbl="alignNode1" presStyleIdx="3" presStyleCnt="4"/>
      <dgm:spPr/>
    </dgm:pt>
    <dgm:pt modelId="{B33DC7DF-76D9-4F51-B94A-AD617E5FF21F}" type="pres">
      <dgm:prSet presAssocID="{6F537008-22E1-4794-B3C8-6E3172A7398A}" presName="horz1" presStyleCnt="0"/>
      <dgm:spPr/>
    </dgm:pt>
    <dgm:pt modelId="{07A26997-21E1-4139-9C6A-B07A4338D999}" type="pres">
      <dgm:prSet presAssocID="{6F537008-22E1-4794-B3C8-6E3172A7398A}" presName="tx1" presStyleLbl="revTx" presStyleIdx="3" presStyleCnt="4"/>
      <dgm:spPr/>
    </dgm:pt>
    <dgm:pt modelId="{E3F08AE3-92F4-4E1D-BF79-FDAB5E735D65}" type="pres">
      <dgm:prSet presAssocID="{6F537008-22E1-4794-B3C8-6E3172A7398A}" presName="vert1" presStyleCnt="0"/>
      <dgm:spPr/>
    </dgm:pt>
  </dgm:ptLst>
  <dgm:cxnLst>
    <dgm:cxn modelId="{1A25224B-01FD-4DBE-9804-EB7B47DCD22C}" type="presOf" srcId="{5B4B0291-CCB4-46FA-9338-A5E9ABA34011}" destId="{36403996-B716-4910-AB2B-E296C2F9A8E2}" srcOrd="0" destOrd="0" presId="urn:microsoft.com/office/officeart/2008/layout/LinedList"/>
    <dgm:cxn modelId="{9088836F-2821-4A3D-B079-BE4780F425F7}" type="presOf" srcId="{593CBD7B-C682-4B0B-AAE0-B354BEA463E1}" destId="{D77CD37D-3C99-4DB6-8321-C8C5DA78C15F}" srcOrd="0" destOrd="0" presId="urn:microsoft.com/office/officeart/2008/layout/LinedList"/>
    <dgm:cxn modelId="{C6B32D59-BB3F-438A-A914-363E9BC2CBC1}" srcId="{3848C6DC-0159-42A2-B6D6-64508456E2E7}" destId="{5B4B0291-CCB4-46FA-9338-A5E9ABA34011}" srcOrd="1" destOrd="0" parTransId="{347B37B1-2B77-4915-B8ED-2440BD528DB2}" sibTransId="{8036A7D9-65AD-4368-AD29-9B8A3F13D5C4}"/>
    <dgm:cxn modelId="{F50D18B7-B238-4998-94ED-77B89C531ADF}" srcId="{3848C6DC-0159-42A2-B6D6-64508456E2E7}" destId="{6B61F506-6EE4-4AA5-ADCB-E6B5256E067E}" srcOrd="2" destOrd="0" parTransId="{92E10407-8726-47B8-AA3E-86FE224318A1}" sibTransId="{FC9FF44B-8803-4EBA-9F0B-A230672E5C32}"/>
    <dgm:cxn modelId="{AA6303BB-7FD1-4E78-8ED3-9B62AD1D6CBB}" type="presOf" srcId="{3848C6DC-0159-42A2-B6D6-64508456E2E7}" destId="{3556FB44-FDD6-44F5-8D79-1FA4D769655B}" srcOrd="0" destOrd="0" presId="urn:microsoft.com/office/officeart/2008/layout/LinedList"/>
    <dgm:cxn modelId="{95B59DBD-DF6F-4EB5-9384-1D05E809D7C2}" srcId="{3848C6DC-0159-42A2-B6D6-64508456E2E7}" destId="{6F537008-22E1-4794-B3C8-6E3172A7398A}" srcOrd="3" destOrd="0" parTransId="{14A8EE67-BAAD-4809-8C32-E0E9CBEF761D}" sibTransId="{1794D43E-027F-4C36-98C7-A8C700AC2CF1}"/>
    <dgm:cxn modelId="{714ECDBE-4871-4CEE-AB85-5725C8659249}" srcId="{3848C6DC-0159-42A2-B6D6-64508456E2E7}" destId="{593CBD7B-C682-4B0B-AAE0-B354BEA463E1}" srcOrd="0" destOrd="0" parTransId="{07C2E0C8-253C-48D2-B20B-8B143D8B5411}" sibTransId="{88C06743-3DAB-48F6-8963-4302E74E3ED6}"/>
    <dgm:cxn modelId="{C25467C1-644E-4EFE-9B12-CAB8A17BCC07}" type="presOf" srcId="{6F537008-22E1-4794-B3C8-6E3172A7398A}" destId="{07A26997-21E1-4139-9C6A-B07A4338D999}" srcOrd="0" destOrd="0" presId="urn:microsoft.com/office/officeart/2008/layout/LinedList"/>
    <dgm:cxn modelId="{482FF5C6-443E-4AF2-AE2F-D540994ED974}" type="presOf" srcId="{6B61F506-6EE4-4AA5-ADCB-E6B5256E067E}" destId="{BCC1007F-CC0F-4E28-A385-35542E24E50B}" srcOrd="0" destOrd="0" presId="urn:microsoft.com/office/officeart/2008/layout/LinedList"/>
    <dgm:cxn modelId="{DBCE83B2-C9F4-4A25-A283-B84B32643486}" type="presParOf" srcId="{3556FB44-FDD6-44F5-8D79-1FA4D769655B}" destId="{A44AE2EE-E220-406C-8DA5-0FDDF53E284F}" srcOrd="0" destOrd="0" presId="urn:microsoft.com/office/officeart/2008/layout/LinedList"/>
    <dgm:cxn modelId="{2B69B129-D49C-4913-BE74-7A8FED780BB0}" type="presParOf" srcId="{3556FB44-FDD6-44F5-8D79-1FA4D769655B}" destId="{C526D69C-9AD3-4170-BDC0-9E82A3924741}" srcOrd="1" destOrd="0" presId="urn:microsoft.com/office/officeart/2008/layout/LinedList"/>
    <dgm:cxn modelId="{0BE0D8A7-7D6C-4A77-882B-B046CFBDF9AB}" type="presParOf" srcId="{C526D69C-9AD3-4170-BDC0-9E82A3924741}" destId="{D77CD37D-3C99-4DB6-8321-C8C5DA78C15F}" srcOrd="0" destOrd="0" presId="urn:microsoft.com/office/officeart/2008/layout/LinedList"/>
    <dgm:cxn modelId="{6999A93C-DD3F-4845-8E45-72D699312774}" type="presParOf" srcId="{C526D69C-9AD3-4170-BDC0-9E82A3924741}" destId="{73CB51EF-1665-4535-A57F-7B6B2ADADB1F}" srcOrd="1" destOrd="0" presId="urn:microsoft.com/office/officeart/2008/layout/LinedList"/>
    <dgm:cxn modelId="{F6B07003-2020-46D5-B0D7-9DF441DCB9DE}" type="presParOf" srcId="{3556FB44-FDD6-44F5-8D79-1FA4D769655B}" destId="{C2C156DB-E531-408C-8145-B5FA55FED78C}" srcOrd="2" destOrd="0" presId="urn:microsoft.com/office/officeart/2008/layout/LinedList"/>
    <dgm:cxn modelId="{8B088361-1177-412D-A0E1-E8CA4555EDAC}" type="presParOf" srcId="{3556FB44-FDD6-44F5-8D79-1FA4D769655B}" destId="{579D0A1A-6902-4F76-8E98-36E4ECE9675D}" srcOrd="3" destOrd="0" presId="urn:microsoft.com/office/officeart/2008/layout/LinedList"/>
    <dgm:cxn modelId="{E94E4A59-B682-4890-A683-3FA73177CC38}" type="presParOf" srcId="{579D0A1A-6902-4F76-8E98-36E4ECE9675D}" destId="{36403996-B716-4910-AB2B-E296C2F9A8E2}" srcOrd="0" destOrd="0" presId="urn:microsoft.com/office/officeart/2008/layout/LinedList"/>
    <dgm:cxn modelId="{02DF9387-5C0E-4494-9511-CA5C1C1E84D9}" type="presParOf" srcId="{579D0A1A-6902-4F76-8E98-36E4ECE9675D}" destId="{3A008271-532D-4972-81B4-0EFF18A06BD2}" srcOrd="1" destOrd="0" presId="urn:microsoft.com/office/officeart/2008/layout/LinedList"/>
    <dgm:cxn modelId="{B1B7D1AF-0E8C-4F53-9D2D-4039A525AD8E}" type="presParOf" srcId="{3556FB44-FDD6-44F5-8D79-1FA4D769655B}" destId="{5E956B20-8526-4D8B-888F-A36997011B38}" srcOrd="4" destOrd="0" presId="urn:microsoft.com/office/officeart/2008/layout/LinedList"/>
    <dgm:cxn modelId="{3AEFB1F2-A18D-49B1-BE34-775FE26F0358}" type="presParOf" srcId="{3556FB44-FDD6-44F5-8D79-1FA4D769655B}" destId="{E1817B96-D5A2-4857-96D8-C1331005C29B}" srcOrd="5" destOrd="0" presId="urn:microsoft.com/office/officeart/2008/layout/LinedList"/>
    <dgm:cxn modelId="{E2397691-C1CD-401A-B12C-5B1D7E6644AA}" type="presParOf" srcId="{E1817B96-D5A2-4857-96D8-C1331005C29B}" destId="{BCC1007F-CC0F-4E28-A385-35542E24E50B}" srcOrd="0" destOrd="0" presId="urn:microsoft.com/office/officeart/2008/layout/LinedList"/>
    <dgm:cxn modelId="{45C13860-F570-4F95-87B1-75C44D4A0D63}" type="presParOf" srcId="{E1817B96-D5A2-4857-96D8-C1331005C29B}" destId="{5CDCE02D-ECDC-43AF-8FFF-4D136D37F34F}" srcOrd="1" destOrd="0" presId="urn:microsoft.com/office/officeart/2008/layout/LinedList"/>
    <dgm:cxn modelId="{E5736ABE-9F8D-4B63-9117-3CCF21A9B84F}" type="presParOf" srcId="{3556FB44-FDD6-44F5-8D79-1FA4D769655B}" destId="{E9FCDD91-1122-4933-B993-8E5542B14A8D}" srcOrd="6" destOrd="0" presId="urn:microsoft.com/office/officeart/2008/layout/LinedList"/>
    <dgm:cxn modelId="{02064F53-CD14-4581-B31A-0FF26773716D}" type="presParOf" srcId="{3556FB44-FDD6-44F5-8D79-1FA4D769655B}" destId="{B33DC7DF-76D9-4F51-B94A-AD617E5FF21F}" srcOrd="7" destOrd="0" presId="urn:microsoft.com/office/officeart/2008/layout/LinedList"/>
    <dgm:cxn modelId="{AAA8E62E-F8A2-46E8-B1FD-A771AF396C0B}" type="presParOf" srcId="{B33DC7DF-76D9-4F51-B94A-AD617E5FF21F}" destId="{07A26997-21E1-4139-9C6A-B07A4338D999}" srcOrd="0" destOrd="0" presId="urn:microsoft.com/office/officeart/2008/layout/LinedList"/>
    <dgm:cxn modelId="{FCEAFA70-509F-4E12-9BDA-E969146ADCB3}" type="presParOf" srcId="{B33DC7DF-76D9-4F51-B94A-AD617E5FF21F}" destId="{E3F08AE3-92F4-4E1D-BF79-FDAB5E735D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AE2EE-E220-406C-8DA5-0FDDF53E284F}">
      <dsp:nvSpPr>
        <dsp:cNvPr id="0" name=""/>
        <dsp:cNvSpPr/>
      </dsp:nvSpPr>
      <dsp:spPr>
        <a:xfrm>
          <a:off x="0" y="0"/>
          <a:ext cx="564197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7CD37D-3C99-4DB6-8321-C8C5DA78C15F}">
      <dsp:nvSpPr>
        <dsp:cNvPr id="0" name=""/>
        <dsp:cNvSpPr/>
      </dsp:nvSpPr>
      <dsp:spPr>
        <a:xfrm>
          <a:off x="0" y="0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Time Management</a:t>
          </a:r>
        </a:p>
      </dsp:txBody>
      <dsp:txXfrm>
        <a:off x="0" y="0"/>
        <a:ext cx="5641974" cy="1230312"/>
      </dsp:txXfrm>
    </dsp:sp>
    <dsp:sp modelId="{C2C156DB-E531-408C-8145-B5FA55FED78C}">
      <dsp:nvSpPr>
        <dsp:cNvPr id="0" name=""/>
        <dsp:cNvSpPr/>
      </dsp:nvSpPr>
      <dsp:spPr>
        <a:xfrm>
          <a:off x="0" y="1230312"/>
          <a:ext cx="564197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403996-B716-4910-AB2B-E296C2F9A8E2}">
      <dsp:nvSpPr>
        <dsp:cNvPr id="0" name=""/>
        <dsp:cNvSpPr/>
      </dsp:nvSpPr>
      <dsp:spPr>
        <a:xfrm>
          <a:off x="0" y="1230312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Keeping an agenda</a:t>
          </a:r>
        </a:p>
      </dsp:txBody>
      <dsp:txXfrm>
        <a:off x="0" y="1230312"/>
        <a:ext cx="5641974" cy="1230312"/>
      </dsp:txXfrm>
    </dsp:sp>
    <dsp:sp modelId="{5E956B20-8526-4D8B-888F-A36997011B38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C1007F-CC0F-4E28-A385-35542E24E50B}">
      <dsp:nvSpPr>
        <dsp:cNvPr id="0" name=""/>
        <dsp:cNvSpPr/>
      </dsp:nvSpPr>
      <dsp:spPr>
        <a:xfrm>
          <a:off x="0" y="2460625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School Attendance</a:t>
          </a:r>
        </a:p>
      </dsp:txBody>
      <dsp:txXfrm>
        <a:off x="0" y="2460625"/>
        <a:ext cx="5641974" cy="1230312"/>
      </dsp:txXfrm>
    </dsp:sp>
    <dsp:sp modelId="{E9FCDD91-1122-4933-B993-8E5542B14A8D}">
      <dsp:nvSpPr>
        <dsp:cNvPr id="0" name=""/>
        <dsp:cNvSpPr/>
      </dsp:nvSpPr>
      <dsp:spPr>
        <a:xfrm>
          <a:off x="0" y="3690937"/>
          <a:ext cx="564197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A26997-21E1-4139-9C6A-B07A4338D999}">
      <dsp:nvSpPr>
        <dsp:cNvPr id="0" name=""/>
        <dsp:cNvSpPr/>
      </dsp:nvSpPr>
      <dsp:spPr>
        <a:xfrm>
          <a:off x="0" y="3690937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Management of Powerschool</a:t>
          </a:r>
        </a:p>
      </dsp:txBody>
      <dsp:txXfrm>
        <a:off x="0" y="3690937"/>
        <a:ext cx="5641974" cy="1230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C7605E-B097-4E9F-9408-D38BF81A51EB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038-7873-40BD-A018-3527FCC137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6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05E-B097-4E9F-9408-D38BF81A51EB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038-7873-40BD-A018-3527FCC137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2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/>
              <a:t>Click to edit Master title style</a:t>
            </a:r>
            <a:endParaRPr lang="en-ZA" sz="30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F99945-0A15-4715-AB6C-F5E56CF20F7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57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.nytimes.com/2017/10/11/magazine/why-are-more-american-teenagers-than-ever-suffering-from-severe-anxiety.html?referer=https://t.co/jMZH7OKzlJ?amp=1" TargetMode="External"/><Relationship Id="rId2" Type="http://schemas.openxmlformats.org/officeDocument/2006/relationships/hyperlink" Target="https://www.ted.com/talks/julie_lythcott_haims_how_to_raise_successful_kids_without_over_parenting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  <p:sp>
        <p:nvSpPr>
          <p:cNvPr id="11" name="Rectangle 10" descr="decorative element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3" name="Rectangle 12" descr="decorative element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>
                <a:latin typeface="Garamond" panose="02020404030301010803" pitchFamily="18" charset="0"/>
              </a:rPr>
              <a:t>Your Child’s Academic Journey</a:t>
            </a:r>
            <a:endParaRPr lang="en-ZA" sz="800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Californian FB" panose="0207040306080B030204" pitchFamily="18" charset="0"/>
              </a:rPr>
              <a:t>Maximizing opportunities and accessing supports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5A4B0-324B-4F59-8ECC-720127B1D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12" y="1436848"/>
            <a:ext cx="23526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Support the establishment of routines: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03087A9D-C963-45D6-94CF-5B43324A14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Advisory and Student resources: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sz="3100" u="sng">
                <a:latin typeface="+mj-lt"/>
              </a:rPr>
              <a:t>Awareness Months</a:t>
            </a:r>
            <a:endParaRPr lang="en-US" sz="3100">
              <a:latin typeface="+mj-lt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September </a:t>
            </a:r>
            <a:r>
              <a:rPr lang="en-US">
                <a:latin typeface="+mj-lt"/>
              </a:rPr>
              <a:t>Suicide Prevention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October </a:t>
            </a:r>
            <a:r>
              <a:rPr lang="en-US">
                <a:latin typeface="+mj-lt"/>
              </a:rPr>
              <a:t>Bullying Prevention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November </a:t>
            </a:r>
            <a:r>
              <a:rPr lang="en-US">
                <a:latin typeface="+mj-lt"/>
              </a:rPr>
              <a:t>Career Development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December </a:t>
            </a:r>
            <a:r>
              <a:rPr lang="en-US">
                <a:latin typeface="+mj-lt"/>
              </a:rPr>
              <a:t>Stress Management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January </a:t>
            </a:r>
            <a:r>
              <a:rPr lang="en-US">
                <a:latin typeface="+mj-lt"/>
              </a:rPr>
              <a:t>Get Organized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February </a:t>
            </a:r>
            <a:r>
              <a:rPr lang="en-US">
                <a:latin typeface="+mj-lt"/>
              </a:rPr>
              <a:t>Teen Dating Violence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March </a:t>
            </a:r>
            <a:r>
              <a:rPr lang="en-US">
                <a:latin typeface="+mj-lt"/>
              </a:rPr>
              <a:t>Gender Equality 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April </a:t>
            </a:r>
            <a:r>
              <a:rPr lang="en-US">
                <a:latin typeface="+mj-lt"/>
              </a:rPr>
              <a:t>Alcohol Awareness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May </a:t>
            </a:r>
            <a:r>
              <a:rPr lang="en-US">
                <a:latin typeface="+mj-lt"/>
              </a:rPr>
              <a:t>Mental Health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>
                <a:latin typeface="+mj-lt"/>
              </a:rPr>
              <a:t>June </a:t>
            </a:r>
            <a:r>
              <a:rPr lang="en-US">
                <a:latin typeface="+mj-lt"/>
              </a:rPr>
              <a:t>National Safety Month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646B2-6DA9-49AC-92D1-7A160E38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u="sng">
                <a:solidFill>
                  <a:srgbClr val="000000"/>
                </a:solidFill>
                <a:latin typeface="+mj-lt"/>
              </a:rPr>
              <a:t>Student Resources for support:</a:t>
            </a:r>
          </a:p>
          <a:p>
            <a:pPr marL="0" indent="0">
              <a:buNone/>
            </a:pPr>
            <a:endParaRPr lang="en-US" sz="310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3100">
                <a:solidFill>
                  <a:srgbClr val="000000"/>
                </a:solidFill>
                <a:latin typeface="+mj-lt"/>
              </a:rPr>
              <a:t>School Counselor</a:t>
            </a:r>
          </a:p>
          <a:p>
            <a:pPr lvl="1"/>
            <a:r>
              <a:rPr lang="en-US" sz="3100">
                <a:solidFill>
                  <a:srgbClr val="000000"/>
                </a:solidFill>
                <a:latin typeface="+mj-lt"/>
              </a:rPr>
              <a:t>Advisor</a:t>
            </a:r>
          </a:p>
          <a:p>
            <a:pPr lvl="1"/>
            <a:r>
              <a:rPr lang="en-US" sz="3100">
                <a:solidFill>
                  <a:srgbClr val="000000"/>
                </a:solidFill>
                <a:latin typeface="+mj-lt"/>
              </a:rPr>
              <a:t>Teacher/coach</a:t>
            </a:r>
          </a:p>
          <a:p>
            <a:pPr lvl="1"/>
            <a:r>
              <a:rPr lang="en-US" sz="3100">
                <a:solidFill>
                  <a:srgbClr val="000000"/>
                </a:solidFill>
                <a:latin typeface="+mj-lt"/>
              </a:rPr>
              <a:t>Administrator</a:t>
            </a:r>
          </a:p>
          <a:p>
            <a:pPr lvl="1"/>
            <a:r>
              <a:rPr lang="en-US" sz="3100">
                <a:solidFill>
                  <a:srgbClr val="000000"/>
                </a:solidFill>
                <a:latin typeface="+mj-lt"/>
              </a:rPr>
              <a:t>School Resource Officer</a:t>
            </a:r>
          </a:p>
          <a:p>
            <a:pPr lvl="1"/>
            <a:r>
              <a:rPr lang="en-US" sz="3100">
                <a:solidFill>
                  <a:srgbClr val="000000"/>
                </a:solidFill>
                <a:latin typeface="+mj-lt"/>
              </a:rPr>
              <a:t>School Nurse</a:t>
            </a:r>
          </a:p>
          <a:p>
            <a:pPr lvl="1"/>
            <a:r>
              <a:rPr lang="en-US" sz="3100">
                <a:solidFill>
                  <a:srgbClr val="000000"/>
                </a:solidFill>
                <a:latin typeface="+mj-lt"/>
              </a:rPr>
              <a:t>Quick Tip (list on our school’s website)</a:t>
            </a:r>
          </a:p>
          <a:p>
            <a:pPr lvl="1"/>
            <a:r>
              <a:rPr lang="en-US" sz="3100">
                <a:solidFill>
                  <a:srgbClr val="000000"/>
                </a:solidFill>
                <a:latin typeface="+mj-lt"/>
              </a:rPr>
              <a:t>Outside resources can also be found on the counseling website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Counselor Connection during 9</a:t>
            </a:r>
            <a:r>
              <a:rPr lang="en-US" baseline="30000"/>
              <a:t>th</a:t>
            </a:r>
            <a:r>
              <a:rPr lang="en-US"/>
              <a:t> grade: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35D23A-3621-4424-A406-FAE8BAD7D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Group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9B60C-DE00-4EE4-9487-1858EC1CD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45720" tIns="45720" rIns="4572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SOS training with all 9</a:t>
            </a:r>
            <a:r>
              <a:rPr lang="en-US" baseline="30000"/>
              <a:t>th</a:t>
            </a:r>
            <a:r>
              <a:rPr lang="en-US"/>
              <a:t> graders during the month of September in EPW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Bullying Unit in all World Cultures classes in October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4-year Planning January/February through FLEX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Class presentation on course selection in February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400D8-EA93-497D-A683-8C95B86E5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Individual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140705-4D27-451E-9CE3-FD974A734A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45720" tIns="45720" rIns="4572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Individual 4-year planning meeting during the month of March to finalize course selection.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As needed for individual needs that arise during the school year that are impacting the student. Student can seek counselor out or student’s team members (teachers or parent/guardian) can refer.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Small group support through FLEX program that students can self-select or be assigned to attend.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raduation">
            <a:extLst>
              <a:ext uri="{FF2B5EF4-FFF2-40B4-BE49-F238E27FC236}">
                <a16:creationId xmlns:a16="http://schemas.microsoft.com/office/drawing/2014/main" id="{858504C3-A3CB-44FD-8920-1C9ECE4D2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3" y="19048"/>
            <a:ext cx="12192000" cy="6858000"/>
          </a:xfrm>
          <a:prstGeom prst="rect">
            <a:avLst/>
          </a:prstGeom>
        </p:spPr>
      </p:pic>
      <p:sp>
        <p:nvSpPr>
          <p:cNvPr id="12" name="Rectangle 11" descr="decorative element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92" y="1759950"/>
            <a:ext cx="2460794" cy="3823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 descr="decorative element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29701" y="755905"/>
            <a:ext cx="8481645" cy="5343144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26789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 descr="decorative element">
            <a:extLst>
              <a:ext uri="{FF2B5EF4-FFF2-40B4-BE49-F238E27FC236}">
                <a16:creationId xmlns:a16="http://schemas.microsoft.com/office/drawing/2014/main" id="{54A235A8-F59E-4C87-98E4-4FF7C9E63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3068514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C234BEC7-9784-4A7A-9FDC-84E997A72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1" y="2526525"/>
            <a:ext cx="8481645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id="{67F47B23-84AC-4823-93B7-FBB709CFC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3068515" cy="165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 descr="decorative element">
            <a:extLst>
              <a:ext uri="{FF2B5EF4-FFF2-40B4-BE49-F238E27FC236}">
                <a16:creationId xmlns:a16="http://schemas.microsoft.com/office/drawing/2014/main" id="{6696F7DF-DBDB-4920-8AE2-C0C31172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866" y="2526524"/>
            <a:ext cx="376134" cy="356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C3A72-406E-467C-AD75-3552E95B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05" y="1771356"/>
            <a:ext cx="2431210" cy="3347055"/>
          </a:xfrm>
        </p:spPr>
        <p:txBody>
          <a:bodyPr>
            <a:normAutofit/>
          </a:bodyPr>
          <a:lstStyle/>
          <a:p>
            <a:r>
              <a:rPr lang="en-US" sz="2800"/>
              <a:t>Graduation 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F8CFF-40F6-49BA-BA11-5423EDDE0137}"/>
              </a:ext>
            </a:extLst>
          </p:cNvPr>
          <p:cNvSpPr txBox="1"/>
          <p:nvPr/>
        </p:nvSpPr>
        <p:spPr>
          <a:xfrm>
            <a:off x="6842703" y="746758"/>
            <a:ext cx="2187858" cy="534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D44B72A9-FBA2-443F-9A2F-AAEC87F62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571260"/>
              </p:ext>
            </p:extLst>
          </p:nvPr>
        </p:nvGraphicFramePr>
        <p:xfrm>
          <a:off x="2914024" y="961401"/>
          <a:ext cx="8397321" cy="4622526"/>
        </p:xfrm>
        <a:graphic>
          <a:graphicData uri="http://schemas.openxmlformats.org/drawingml/2006/table">
            <a:tbl>
              <a:tblPr/>
              <a:tblGrid>
                <a:gridCol w="2799107">
                  <a:extLst>
                    <a:ext uri="{9D8B030D-6E8A-4147-A177-3AD203B41FA5}">
                      <a16:colId xmlns:a16="http://schemas.microsoft.com/office/drawing/2014/main" val="1030504429"/>
                    </a:ext>
                  </a:extLst>
                </a:gridCol>
                <a:gridCol w="2799107">
                  <a:extLst>
                    <a:ext uri="{9D8B030D-6E8A-4147-A177-3AD203B41FA5}">
                      <a16:colId xmlns:a16="http://schemas.microsoft.com/office/drawing/2014/main" val="1657367118"/>
                    </a:ext>
                  </a:extLst>
                </a:gridCol>
                <a:gridCol w="2799107">
                  <a:extLst>
                    <a:ext uri="{9D8B030D-6E8A-4147-A177-3AD203B41FA5}">
                      <a16:colId xmlns:a16="http://schemas.microsoft.com/office/drawing/2014/main" val="3617343292"/>
                    </a:ext>
                  </a:extLst>
                </a:gridCol>
              </a:tblGrid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Graduation Requirements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College Requirements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NH Scholars Program</a:t>
                      </a:r>
                      <a:r>
                        <a:rPr lang="en-US" sz="14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054172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English –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English –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English –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712995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Social Studies – 2.5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Social Studies – 3.0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Social Studies – 3.5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499293"/>
                  </a:ext>
                </a:extLst>
              </a:tr>
              <a:tr h="614729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Math – 3.0 credits + </a:t>
                      </a:r>
                      <a:r>
                        <a:rPr lang="en-US" sz="1100" b="1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fourth year experience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Math – 3.0 to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Math – 4.0 credits 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     (through Algebra 2)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609000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Science – 2.0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Science –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Science – 3.0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589464"/>
                  </a:ext>
                </a:extLst>
              </a:tr>
              <a:tr h="444542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Art, Econ., Computer – 0.5 each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World language – 3.0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World language – 2.0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529108"/>
                  </a:ext>
                </a:extLst>
              </a:tr>
              <a:tr h="614729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Ex. Phys. &amp; Wellness – 1.0 credit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​Additional requirements for the STEM, Art, STEAM and CTE emphases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4692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Health – 0.5 credit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483407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Electives – 7.5 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858176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1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Total credits – 22.0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36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89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248868" cy="6858000"/>
          </a:xfrm>
          <a:prstGeom prst="rect">
            <a:avLst/>
          </a:prstGeom>
        </p:spPr>
      </p:pic>
      <p:sp>
        <p:nvSpPr>
          <p:cNvPr id="4" name="Rectangle 3" descr="decorative element">
            <a:extLst>
              <a:ext uri="{FF2B5EF4-FFF2-40B4-BE49-F238E27FC236}">
                <a16:creationId xmlns:a16="http://schemas.microsoft.com/office/drawing/2014/main" id="{D7F6F6C7-60D9-41AC-8781-68FDD4F32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352926"/>
            <a:ext cx="8168053" cy="5727329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 descr="decorative element">
            <a:extLst>
              <a:ext uri="{FF2B5EF4-FFF2-40B4-BE49-F238E27FC236}">
                <a16:creationId xmlns:a16="http://schemas.microsoft.com/office/drawing/2014/main" id="{95898461-1DBF-4823-B0CE-25F935F9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6" name="Rectangle 5" descr="decorative element">
            <a:extLst>
              <a:ext uri="{FF2B5EF4-FFF2-40B4-BE49-F238E27FC236}">
                <a16:creationId xmlns:a16="http://schemas.microsoft.com/office/drawing/2014/main" id="{AD0034B7-EAC9-429D-9600-C58561D8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Helping you get there……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81263"/>
            <a:ext cx="7315200" cy="5503485"/>
          </a:xfrm>
        </p:spPr>
        <p:txBody>
          <a:bodyPr>
            <a:normAutofit fontScale="62500" lnSpcReduction="20000"/>
          </a:bodyPr>
          <a:lstStyle/>
          <a:p>
            <a:endParaRPr lang="en-US" sz="2800">
              <a:latin typeface="Garamond" panose="02020404030301010803" pitchFamily="18" charset="0"/>
            </a:endParaRPr>
          </a:p>
          <a:p>
            <a:r>
              <a:rPr lang="en-US" sz="2800">
                <a:latin typeface="Garamond"/>
              </a:rPr>
              <a:t>Using the Program of Studies</a:t>
            </a:r>
          </a:p>
          <a:p>
            <a:pPr marL="0" indent="0">
              <a:buNone/>
            </a:pPr>
            <a:r>
              <a:rPr lang="en-US" sz="2800">
                <a:latin typeface="Garamond"/>
              </a:rPr>
              <a:t>		-new courses – changes yearly</a:t>
            </a:r>
            <a:endParaRPr lang="en-US"/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-career pathways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-pre-requisites – both courses and grades</a:t>
            </a:r>
          </a:p>
          <a:p>
            <a:pPr marL="0" indent="0">
              <a:buNone/>
            </a:pPr>
            <a:endParaRPr lang="en-US" sz="2800">
              <a:latin typeface="Garamond" panose="02020404030301010803" pitchFamily="18" charset="0"/>
            </a:endParaRPr>
          </a:p>
          <a:p>
            <a:r>
              <a:rPr lang="en-US" sz="2800">
                <a:latin typeface="Garamond"/>
              </a:rPr>
              <a:t>Naviance’s 4 year planner</a:t>
            </a:r>
          </a:p>
          <a:p>
            <a:pPr marL="1417320" lvl="3" indent="0">
              <a:buNone/>
            </a:pPr>
            <a:endParaRPr lang="en-US" sz="2200">
              <a:latin typeface="Garamond" panose="02020404030301010803" pitchFamily="18" charset="0"/>
            </a:endParaRPr>
          </a:p>
          <a:p>
            <a:pPr marL="1417320" lvl="3" indent="0">
              <a:buNone/>
            </a:pPr>
            <a:r>
              <a:rPr lang="en-US" sz="2200">
                <a:latin typeface="Garamond"/>
              </a:rPr>
              <a:t>-Career Technical Centers</a:t>
            </a:r>
            <a:endParaRPr lang="en-US"/>
          </a:p>
          <a:p>
            <a:pPr marL="1417320" lvl="3" indent="0">
              <a:buNone/>
            </a:pPr>
            <a:r>
              <a:rPr lang="en-US" sz="2200">
                <a:latin typeface="Garamond"/>
              </a:rPr>
              <a:t>-Electives Fair</a:t>
            </a:r>
          </a:p>
          <a:p>
            <a:pPr marL="1417320" lvl="3" indent="0">
              <a:buNone/>
            </a:pPr>
            <a:r>
              <a:rPr lang="en-US" sz="2200">
                <a:latin typeface="Garamond"/>
              </a:rPr>
              <a:t>-Grade-wide assemblies</a:t>
            </a:r>
          </a:p>
          <a:p>
            <a:pPr marL="1417320" lvl="3" indent="0">
              <a:buNone/>
            </a:pPr>
            <a:r>
              <a:rPr lang="en-US" sz="2200">
                <a:latin typeface="Garamond"/>
              </a:rPr>
              <a:t>-Individual Course selection meetings</a:t>
            </a:r>
          </a:p>
          <a:p>
            <a:r>
              <a:rPr lang="en-US" sz="2800">
                <a:latin typeface="Garamond" panose="02020404030301010803" pitchFamily="18" charset="0"/>
              </a:rPr>
              <a:t>Creating and maintaining good habits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-time management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-study skills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-getting a good night’s sleep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-attendance</a:t>
            </a:r>
          </a:p>
          <a:p>
            <a:endParaRPr lang="en-US" b="1"/>
          </a:p>
          <a:p>
            <a:endParaRPr lang="en-Z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3A2BB-C87D-4CCD-B237-BC98C44E7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74" y="1113489"/>
            <a:ext cx="1885950" cy="561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F749D7-23EA-4166-B2F0-5198A4112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33" y="1831543"/>
            <a:ext cx="2707422" cy="13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st Part Of School">
            <a:extLst>
              <a:ext uri="{FF2B5EF4-FFF2-40B4-BE49-F238E27FC236}">
                <a16:creationId xmlns:a16="http://schemas.microsoft.com/office/drawing/2014/main" id="{6FADA6D5-81A3-49F8-A1CC-7E21524A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236B8967-28A5-4319-9F45-A38F127B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id="{7B73DA8D-B695-4EAF-90BA-F594F052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 descr="decorative element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 descr="decorative element">
            <a:extLst>
              <a:ext uri="{FF2B5EF4-FFF2-40B4-BE49-F238E27FC236}">
                <a16:creationId xmlns:a16="http://schemas.microsoft.com/office/drawing/2014/main" id="{0C6C4027-4F93-4CBA-AC44-97487184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1" y="2526525"/>
            <a:ext cx="8898926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Academic supports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824A-EE70-4F98-842D-0849F56F3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Homework Den</a:t>
            </a:r>
          </a:p>
          <a:p>
            <a:r>
              <a:rPr lang="en-US" sz="2800"/>
              <a:t>FLEX time</a:t>
            </a:r>
          </a:p>
          <a:p>
            <a:r>
              <a:rPr lang="en-US" sz="2800"/>
              <a:t>Peer tutoring </a:t>
            </a:r>
          </a:p>
          <a:p>
            <a:r>
              <a:rPr lang="en-US" sz="2800"/>
              <a:t>Math Lab/*Writing Lab</a:t>
            </a:r>
            <a:endParaRPr lang="en-US" sz="2800">
              <a:cs typeface="Arial"/>
            </a:endParaRPr>
          </a:p>
          <a:p>
            <a:r>
              <a:rPr lang="en-US" sz="2800"/>
              <a:t>Outside tutoring </a:t>
            </a:r>
          </a:p>
          <a:p>
            <a:r>
              <a:rPr lang="en-US" sz="2800"/>
              <a:t>Before/after school help</a:t>
            </a:r>
          </a:p>
        </p:txBody>
      </p:sp>
      <p:pic>
        <p:nvPicPr>
          <p:cNvPr id="4" name="Graphic 3" descr="Books on Shelf">
            <a:extLst>
              <a:ext uri="{FF2B5EF4-FFF2-40B4-BE49-F238E27FC236}">
                <a16:creationId xmlns:a16="http://schemas.microsoft.com/office/drawing/2014/main" id="{F655BBAC-A544-466B-8D3E-6CDDA9699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6C1E-74D4-4B69-8DB0-10BBEAEB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PowerSchool</a:t>
            </a:r>
            <a:br>
              <a:rPr lang="en-US"/>
            </a:br>
            <a:br>
              <a:rPr lang="en-US"/>
            </a:br>
            <a:r>
              <a:rPr lang="en-US" i="1"/>
              <a:t>The power and pitfalls of monitoring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F7D1-33D3-4773-8003-0EEAE82B7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3974" y="2813538"/>
            <a:ext cx="4235826" cy="37212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>
                <a:latin typeface="Garamond" panose="02020404030301010803" pitchFamily="18" charset="0"/>
              </a:rPr>
              <a:t>POWER</a:t>
            </a:r>
          </a:p>
          <a:p>
            <a:r>
              <a:rPr lang="en-US" sz="2600">
                <a:latin typeface="Garamond" panose="02020404030301010803" pitchFamily="18" charset="0"/>
              </a:rPr>
              <a:t>The ability to track progress</a:t>
            </a:r>
          </a:p>
          <a:p>
            <a:r>
              <a:rPr lang="en-US" sz="2600">
                <a:latin typeface="Garamond" panose="02020404030301010803" pitchFamily="18" charset="0"/>
              </a:rPr>
              <a:t>Looking at trends: areas of strength and weakness</a:t>
            </a:r>
          </a:p>
          <a:p>
            <a:r>
              <a:rPr lang="en-US" sz="2600">
                <a:latin typeface="Garamond" panose="02020404030301010803" pitchFamily="18" charset="0"/>
              </a:rPr>
              <a:t>Being aware if work is missing</a:t>
            </a:r>
          </a:p>
          <a:p>
            <a:r>
              <a:rPr lang="en-US" sz="2600">
                <a:latin typeface="Garamond" panose="02020404030301010803" pitchFamily="18" charset="0"/>
              </a:rPr>
              <a:t>Parents and students can check progress</a:t>
            </a:r>
          </a:p>
          <a:p>
            <a:r>
              <a:rPr lang="en-US" sz="2600">
                <a:latin typeface="Garamond" panose="02020404030301010803" pitchFamily="18" charset="0"/>
              </a:rPr>
              <a:t>Can find additional useful information – locker #, GPA, honor roll</a:t>
            </a:r>
          </a:p>
          <a:p>
            <a:endParaRPr lang="en-US" sz="2600">
              <a:latin typeface="Garamond" panose="02020404030301010803" pitchFamily="18" charset="0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76DB3-410A-4B78-8980-AEA65E77B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725615"/>
            <a:ext cx="4731991" cy="365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>
                <a:latin typeface="Garamond" panose="02020404030301010803" pitchFamily="18" charset="0"/>
              </a:rPr>
              <a:t>PITFALL</a:t>
            </a:r>
          </a:p>
          <a:p>
            <a:r>
              <a:rPr lang="en-US" sz="2600">
                <a:latin typeface="Garamond" panose="02020404030301010803" pitchFamily="18" charset="0"/>
              </a:rPr>
              <a:t>Sometimes it’s not clear where your child stands in a class</a:t>
            </a:r>
          </a:p>
          <a:p>
            <a:pPr marL="914400" lvl="1" indent="-457200"/>
            <a:r>
              <a:rPr lang="en-US" sz="2600">
                <a:latin typeface="Garamond" panose="02020404030301010803" pitchFamily="18" charset="0"/>
              </a:rPr>
              <a:t>-long term projects in process, how different assignments are weighted</a:t>
            </a:r>
          </a:p>
          <a:p>
            <a:r>
              <a:rPr lang="en-US" sz="2600">
                <a:latin typeface="Garamond" panose="02020404030301010803" pitchFamily="18" charset="0"/>
              </a:rPr>
              <a:t>Parents can get updates before child</a:t>
            </a:r>
          </a:p>
          <a:p>
            <a:r>
              <a:rPr lang="en-US" sz="2600">
                <a:latin typeface="Garamond" panose="02020404030301010803" pitchFamily="18" charset="0"/>
              </a:rPr>
              <a:t>Can take students out of the driver seat of monitoring</a:t>
            </a:r>
          </a:p>
          <a:p>
            <a:r>
              <a:rPr lang="en-US" sz="2600">
                <a:latin typeface="Garamond" panose="02020404030301010803" pitchFamily="18" charset="0"/>
              </a:rPr>
              <a:t>Teachers use PowerSchool differently – ask for clarification from teachers as needed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7FC04-4D7E-4565-BD97-2D62592C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16551"/>
            <a:ext cx="1631574" cy="1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 of Books">
            <a:extLst>
              <a:ext uri="{FF2B5EF4-FFF2-40B4-BE49-F238E27FC236}">
                <a16:creationId xmlns:a16="http://schemas.microsoft.com/office/drawing/2014/main" id="{FBB46495-013C-46DC-81C8-17EAD10C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 descr="decorative element">
            <a:extLst>
              <a:ext uri="{FF2B5EF4-FFF2-40B4-BE49-F238E27FC236}">
                <a16:creationId xmlns:a16="http://schemas.microsoft.com/office/drawing/2014/main" id="{0C4755A4-C6F3-4F77-8594-E673AE66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704" y="1271022"/>
            <a:ext cx="8258526" cy="5033205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4CA9F0E1-FD08-4049-8F4B-43926E8E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2424" y="2954611"/>
            <a:ext cx="3554154" cy="31336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id="{D01CDF87-5947-46B9-A981-52B94561B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8063" y="529389"/>
            <a:ext cx="3068515" cy="219776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 descr="decorative element">
            <a:extLst>
              <a:ext uri="{FF2B5EF4-FFF2-40B4-BE49-F238E27FC236}">
                <a16:creationId xmlns:a16="http://schemas.microsoft.com/office/drawing/2014/main" id="{3C089318-7463-4911-97A4-30D30D408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36" y="2522305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4FBDA-66C1-443E-A935-5C3C6B1F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8063" y="2954611"/>
            <a:ext cx="2431210" cy="3033988"/>
          </a:xfrm>
        </p:spPr>
        <p:txBody>
          <a:bodyPr/>
          <a:lstStyle/>
          <a:p>
            <a:pPr algn="ctr"/>
            <a:r>
              <a:rPr lang="en-US"/>
              <a:t>NHS </a:t>
            </a:r>
            <a:br>
              <a:rPr lang="en-US"/>
            </a:br>
            <a:r>
              <a:rPr lang="en-US"/>
              <a:t>or </a:t>
            </a:r>
            <a:br>
              <a:rPr lang="en-US"/>
            </a:br>
            <a:r>
              <a:rPr lang="en-US"/>
              <a:t>NHS?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9C604-71A9-4A75-AB45-E44E02F0D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60" y="1271022"/>
            <a:ext cx="3682639" cy="3771408"/>
          </a:xfrm>
        </p:spPr>
        <p:txBody>
          <a:bodyPr/>
          <a:lstStyle/>
          <a:p>
            <a:pPr marL="0" indent="0">
              <a:buNone/>
            </a:pPr>
            <a:r>
              <a:rPr lang="en-US" b="1" u="sng"/>
              <a:t>New Hampshire Scholars</a:t>
            </a:r>
          </a:p>
          <a:p>
            <a:pPr marL="0" indent="0">
              <a:buNone/>
            </a:pPr>
            <a:endParaRPr lang="en-US" b="1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Specific courses required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No application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/>
              <a:t>STEM, Art, and STEAM emphases have 	minimum GPA requirement: 3.4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DA9AF-4238-4907-8377-34EEDC7BBA25}"/>
              </a:ext>
            </a:extLst>
          </p:cNvPr>
          <p:cNvSpPr txBox="1"/>
          <p:nvPr/>
        </p:nvSpPr>
        <p:spPr>
          <a:xfrm>
            <a:off x="4346255" y="1604210"/>
            <a:ext cx="4001191" cy="342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rgbClr val="595959"/>
                </a:solidFill>
              </a:rPr>
              <a:t>National Honor Society</a:t>
            </a:r>
          </a:p>
          <a:p>
            <a:endParaRPr lang="en-US" sz="2000" b="1">
              <a:solidFill>
                <a:srgbClr val="595959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595959"/>
                </a:solidFill>
              </a:rPr>
              <a:t>Academic – 3.5 GPA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595959"/>
                </a:solidFill>
              </a:rPr>
              <a:t>Service – 40 hours of service by end of sophomore year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595959"/>
                </a:solidFill>
              </a:rPr>
              <a:t>Leadership – demonstrated leadership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595959"/>
                </a:solidFill>
              </a:rPr>
              <a:t>Application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962A5B-E9D1-47AE-B139-A11E2540D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452" y="869401"/>
            <a:ext cx="1277868" cy="1309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AA606B-5EBA-42E6-8329-176693A5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709" y="822264"/>
            <a:ext cx="1088802" cy="16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avorite Thing">
            <a:extLst>
              <a:ext uri="{FF2B5EF4-FFF2-40B4-BE49-F238E27FC236}">
                <a16:creationId xmlns:a16="http://schemas.microsoft.com/office/drawing/2014/main" id="{E8C3BF66-9CD4-482A-BB4C-A0D9E1AED6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DA7D7ED5-BC69-4567-82E2-DB14956ED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28900"/>
            <a:ext cx="4044464" cy="3163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id="{2B60A726-F56F-4317-A567-B40D40A11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4166" y="1077497"/>
            <a:ext cx="7668128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 descr="decorative element">
            <a:extLst>
              <a:ext uri="{FF2B5EF4-FFF2-40B4-BE49-F238E27FC236}">
                <a16:creationId xmlns:a16="http://schemas.microsoft.com/office/drawing/2014/main" id="{EB5D7FCC-6784-4309-A6DA-FB93FC39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91DC-10A5-43FD-B16D-6E5471B5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86588"/>
            <a:ext cx="3369512" cy="2880230"/>
          </a:xfrm>
        </p:spPr>
        <p:txBody>
          <a:bodyPr/>
          <a:lstStyle/>
          <a:p>
            <a:r>
              <a:rPr lang="en-US"/>
              <a:t>Additional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DEE54-ADE0-4E7E-A56E-22CBED38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505" y="1206481"/>
            <a:ext cx="7244324" cy="4469129"/>
          </a:xfrm>
        </p:spPr>
        <p:txBody>
          <a:bodyPr/>
          <a:lstStyle/>
          <a:p>
            <a:endParaRPr lang="en-US" sz="2400">
              <a:latin typeface="Garamond" panose="02020404030301010803" pitchFamily="18" charset="0"/>
            </a:endParaRPr>
          </a:p>
          <a:p>
            <a:r>
              <a:rPr lang="en-US" sz="2400">
                <a:latin typeface="Garamond" panose="02020404030301010803" pitchFamily="18" charset="0"/>
              </a:rPr>
              <a:t>NCAA</a:t>
            </a:r>
          </a:p>
          <a:p>
            <a:pPr marL="0" indent="0">
              <a:buNone/>
            </a:pPr>
            <a:r>
              <a:rPr lang="en-US" sz="2400">
                <a:latin typeface="Garamond" panose="02020404030301010803" pitchFamily="18" charset="0"/>
              </a:rPr>
              <a:t>	Division I &amp; II require core courses to be approved</a:t>
            </a:r>
          </a:p>
          <a:p>
            <a:r>
              <a:rPr lang="en-US" sz="2400">
                <a:latin typeface="Garamond" panose="02020404030301010803" pitchFamily="18" charset="0"/>
              </a:rPr>
              <a:t>Knowing and </a:t>
            </a:r>
            <a:r>
              <a:rPr lang="en-US" sz="2400">
                <a:solidFill>
                  <a:srgbClr val="595959"/>
                </a:solidFill>
                <a:latin typeface="Garamond" panose="02020404030301010803" pitchFamily="18" charset="0"/>
              </a:rPr>
              <a:t>meeting pre-requisites </a:t>
            </a:r>
          </a:p>
          <a:p>
            <a:pPr marL="457200" lvl="1" indent="0">
              <a:buNone/>
            </a:pPr>
            <a:r>
              <a:rPr lang="en-US" sz="2400">
                <a:solidFill>
                  <a:srgbClr val="595959"/>
                </a:solidFill>
                <a:latin typeface="Garamond" panose="02020404030301010803" pitchFamily="18" charset="0"/>
              </a:rPr>
              <a:t>-planning and mapping, </a:t>
            </a:r>
          </a:p>
          <a:p>
            <a:r>
              <a:rPr lang="en-US" sz="2400">
                <a:latin typeface="Garamond" panose="02020404030301010803" pitchFamily="18" charset="0"/>
              </a:rPr>
              <a:t>SAT subject tests</a:t>
            </a:r>
          </a:p>
          <a:p>
            <a:pPr marL="0" indent="0">
              <a:buNone/>
            </a:pPr>
            <a:r>
              <a:rPr lang="en-US" sz="2400">
                <a:latin typeface="Garamond" panose="02020404030301010803" pitchFamily="18" charset="0"/>
              </a:rPr>
              <a:t>	-Some colleges require, recommended to take the 	Subject Test after taking the corresponding course</a:t>
            </a:r>
          </a:p>
          <a:p>
            <a:endParaRPr lang="en-US"/>
          </a:p>
        </p:txBody>
      </p:sp>
      <p:pic>
        <p:nvPicPr>
          <p:cNvPr id="12" name="Picture 2" descr="https://media3.picsearch.com/is?_puFWvfP4s2uf6gf82EP8OL2eFzo5cazImtmczF4s6w&amp;height=235">
            <a:extLst>
              <a:ext uri="{FF2B5EF4-FFF2-40B4-BE49-F238E27FC236}">
                <a16:creationId xmlns:a16="http://schemas.microsoft.com/office/drawing/2014/main" id="{AB044288-4608-4CDA-B24B-8B2992A14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797" y="1438013"/>
            <a:ext cx="758701" cy="7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8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4F47E8-C2CA-43A6-9404-03BADA34D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0120" y="1105351"/>
            <a:ext cx="5477071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Social Emotional Learning and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0120" y="4297556"/>
            <a:ext cx="5477071" cy="1431695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How can you, as a parent/guardian, support your child through their high school transition and path to graduation?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9942E-93C8-4B24-9978-DBD698E1E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1695"/>
            <a:ext cx="4305009" cy="5592188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How can we Raise successful/happy kids without over-doing it?</a:t>
            </a: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75415567-45D9-4FB5-B020-6FAD7788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https://www.ted.com/talks/julie_lythcott_haims_how_to_raise_successful_kids_without_over_parenting</a:t>
            </a:r>
            <a:endParaRPr lang="en-US"/>
          </a:p>
          <a:p>
            <a:endParaRPr lang="en-US"/>
          </a:p>
          <a:p>
            <a:r>
              <a:rPr lang="en-US" i="1"/>
              <a:t>In a recent feature in </a:t>
            </a:r>
            <a:r>
              <a:rPr lang="en-US" i="1" u="sng">
                <a:hlinkClick r:id="rId3"/>
              </a:rPr>
              <a:t>The New York Times Magazine</a:t>
            </a:r>
            <a:r>
              <a:rPr lang="en-US" i="1"/>
              <a:t>, UCLA researchers noted that the percent of the incoming class who reported feeling "overwhelmed" grew from </a:t>
            </a:r>
          </a:p>
          <a:p>
            <a:r>
              <a:rPr lang="en-US" i="1"/>
              <a:t>18 % in 1985, to </a:t>
            </a:r>
          </a:p>
          <a:p>
            <a:r>
              <a:rPr lang="en-US" i="1"/>
              <a:t>29 % in 2010, and to </a:t>
            </a:r>
          </a:p>
          <a:p>
            <a:r>
              <a:rPr lang="en-US" i="1"/>
              <a:t>41 % in 2016. </a:t>
            </a:r>
          </a:p>
          <a:p>
            <a:pPr marL="0" indent="0">
              <a:buNone/>
            </a:pPr>
            <a:r>
              <a:rPr lang="en-US"/>
              <a:t>What can we do, as the adults, to help better support our students?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 to Know Your Classmate_SL_v5" id="{F7BDBF93-F99E-477E-80E5-70B80526AC74}" vid="{0E473229-F23F-4015-B78F-8AF7719C5B33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D61EC3BEE0944BCB402BC9E962A83" ma:contentTypeVersion="7" ma:contentTypeDescription="Create a new document." ma:contentTypeScope="" ma:versionID="ad1c8e79badd444b88c41dc563e9ab41">
  <xsd:schema xmlns:xsd="http://www.w3.org/2001/XMLSchema" xmlns:xs="http://www.w3.org/2001/XMLSchema" xmlns:p="http://schemas.microsoft.com/office/2006/metadata/properties" xmlns:ns2="1d36f6d1-72d0-439c-bbdf-a8eed8c57497" xmlns:ns3="a8f9c44f-1831-4aba-a4b5-cc31062147bb" targetNamespace="http://schemas.microsoft.com/office/2006/metadata/properties" ma:root="true" ma:fieldsID="581a399d6f31b047179e09f84e568c28" ns2:_="" ns3:_="">
    <xsd:import namespace="1d36f6d1-72d0-439c-bbdf-a8eed8c57497"/>
    <xsd:import namespace="a8f9c44f-1831-4aba-a4b5-cc3106214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6f6d1-72d0-439c-bbdf-a8eed8c57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9c44f-1831-4aba-a4b5-cc3106214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2319D3-48F8-4B48-BD31-72E0522E2060}">
  <ds:schemaRefs>
    <ds:schemaRef ds:uri="1d36f6d1-72d0-439c-bbdf-a8eed8c57497"/>
    <ds:schemaRef ds:uri="a8f9c44f-1831-4aba-a4b5-cc31062147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96E4C0-B315-4C7B-B90A-75B6C747C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0A2498-0E80-4BD8-B955-2DA7BEA40D5A}">
  <ds:schemaRefs>
    <ds:schemaRef ds:uri="6dc4bcd6-49db-4c07-9060-8acfc67cef9f"/>
    <ds:schemaRef ds:uri="fb0879af-3eba-417a-a55a-ffe6dcd6ca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classmate</Template>
  <TotalTime>0</TotalTime>
  <Words>561</Words>
  <Application>Microsoft Office PowerPoint</Application>
  <PresentationFormat>Widescreen</PresentationFormat>
  <Paragraphs>169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Californian FB</vt:lpstr>
      <vt:lpstr>Garamond</vt:lpstr>
      <vt:lpstr>Tw Cen MT</vt:lpstr>
      <vt:lpstr>Tw Cen MT Condensed</vt:lpstr>
      <vt:lpstr>Wingdings</vt:lpstr>
      <vt:lpstr>Wingdings 2</vt:lpstr>
      <vt:lpstr>Wingdings 3</vt:lpstr>
      <vt:lpstr>Frame</vt:lpstr>
      <vt:lpstr>Integral</vt:lpstr>
      <vt:lpstr>Your Child’s Academic Journey</vt:lpstr>
      <vt:lpstr>Graduation Requirements</vt:lpstr>
      <vt:lpstr> Helping you get there……</vt:lpstr>
      <vt:lpstr>Student Academic supports</vt:lpstr>
      <vt:lpstr>PowerSchool  The power and pitfalls of monitoring</vt:lpstr>
      <vt:lpstr>NHS  or  NHS?</vt:lpstr>
      <vt:lpstr>Additional Information</vt:lpstr>
      <vt:lpstr>Social Emotional Learning and Support</vt:lpstr>
      <vt:lpstr>How can we Raise successful/happy kids without over-doing it?</vt:lpstr>
      <vt:lpstr>Support the establishment of routines:</vt:lpstr>
      <vt:lpstr>Advisory and Student resources:</vt:lpstr>
      <vt:lpstr>Counselor Connection during 9th grade: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Child’s Academic Journey</dc:title>
  <dc:creator/>
  <cp:lastModifiedBy/>
  <cp:revision>14</cp:revision>
  <dcterms:created xsi:type="dcterms:W3CDTF">2018-08-10T11:03:04Z</dcterms:created>
  <dcterms:modified xsi:type="dcterms:W3CDTF">2019-09-09T14:01:54Z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0x010100834D61EC3BEE0944BCB402BC9E962A83</vt:lpwstr>
  </property>
</Properties>
</file>